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8997" autoAdjust="0"/>
    <p:restoredTop sz="94610"/>
  </p:normalViewPr>
  <p:slideViewPr>
    <p:cSldViewPr snapToGrid="0" snapToObjects="1">
      <p:cViewPr varScale="1">
        <p:scale>
          <a:sx n="102" d="100"/>
          <a:sy n="102" d="100"/>
        </p:scale>
        <p:origin x="150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#df=051cb80a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专题4</a:t>
            </a:r>
            <a:endParaRPr lang="en-US" sz="5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MasterShapeName"/>
              <p:cNvSpPr/>
              <p:nvPr/>
            </p:nvSpPr>
            <p:spPr>
              <a:xfrm>
                <a:off x="557784" y="2011680"/>
                <a:ext cx="6784848" cy="81381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/>
              <a:lstStyle/>
              <a:p>
                <a:pPr algn="l">
                  <a:lnSpc>
                    <a:spcPct val="100000"/>
                  </a:lnSpc>
                </a:pPr>
                <a14:m>
                  <m:oMath xmlns:m="http://schemas.openxmlformats.org/officeDocument/2006/math">
                    <m:r>
                      <a:rPr lang="en-US" sz="4400" b="1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𝐏𝐂𝐑</m:t>
                    </m:r>
                  </m:oMath>
                </a14:m>
                <a:r>
                  <a:rPr lang="en-US" sz="44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技术</a:t>
                </a:r>
                <a:endParaRPr lang="en-US" sz="4400" dirty="0"/>
              </a:p>
            </p:txBody>
          </p:sp>
        </mc:Choice>
        <mc:Fallback>
          <p:sp>
            <p:nvSpPr>
              <p:cNvPr id="4" name="MasterShapeName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7784" y="2011680"/>
                <a:ext cx="6784848" cy="813816"/>
              </a:xfrm>
              <a:prstGeom prst="rect">
                <a:avLst/>
              </a:prstGeom>
              <a:blipFill rotWithShape="1">
                <a:blip r:embed="rId3"/>
                <a:stretch>
                  <a:fillRect l="-4" t="-5774" r="2" b="4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biology#pid=68f09e13888ed3ec664a45a4#tid=68f7475cba80cb000ac8e292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010144" y="4334256"/>
            <a:ext cx="3666744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生物学  选择性必修3</a:t>
            </a:r>
            <a:endParaRPr lang="en-US" sz="2400" dirty="0"/>
          </a:p>
        </p:txBody>
      </p:sp>
      <p:sp>
        <p:nvSpPr>
          <p:cNvPr id="4" name="MasterShapeName"/>
          <p:cNvSpPr/>
          <p:nvPr/>
        </p:nvSpPr>
        <p:spPr>
          <a:xfrm>
            <a:off x="8010144" y="4791456"/>
            <a:ext cx="3666744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生物技术与工程  RJ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2.xml"/><Relationship Id="rId8" Type="http://schemas.openxmlformats.org/officeDocument/2006/relationships/slideLayout" Target="../slideLayouts/slideLayout10.xml"/><Relationship Id="rId7" Type="http://schemas.openxmlformats.org/officeDocument/2006/relationships/image" Target="../media/image35.png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3.xml"/><Relationship Id="rId7" Type="http://schemas.openxmlformats.org/officeDocument/2006/relationships/slideLayout" Target="../slideLayouts/slideLayout10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image" Target="../media/image36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4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43.png"/><Relationship Id="rId1" Type="http://schemas.openxmlformats.org/officeDocument/2006/relationships/image" Target="../media/image42.png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5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image" Target="../media/image44.jpeg"/></Relationships>
</file>

<file path=ppt/slides/_rels/slide1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6.xml"/><Relationship Id="rId5" Type="http://schemas.openxmlformats.org/officeDocument/2006/relationships/slideLayout" Target="../slideLayouts/slideLayout10.xml"/><Relationship Id="rId4" Type="http://schemas.openxmlformats.org/officeDocument/2006/relationships/image" Target="../media/image50.png"/><Relationship Id="rId3" Type="http://schemas.openxmlformats.org/officeDocument/2006/relationships/image" Target="../media/image49.png"/><Relationship Id="rId2" Type="http://schemas.openxmlformats.org/officeDocument/2006/relationships/image" Target="../media/image48.jpeg"/><Relationship Id="rId1" Type="http://schemas.openxmlformats.org/officeDocument/2006/relationships/image" Target="../media/image47.png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7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image" Target="../media/image51.png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8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image" Target="../media/image54.jpeg"/></Relationships>
</file>

<file path=ppt/slides/_rels/slide1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9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image" Target="../media/image57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11_1#ef58a1a2d?vop=1&amp;pid=df43d219e&amp;color=0,0,0&amp;vtp=1&amp;bt=1&amp;bbb=1&amp;hb=1"/>
              <p:cNvSpPr/>
              <p:nvPr/>
            </p:nvSpPr>
            <p:spPr>
              <a:xfrm>
                <a:off x="722376" y="972000"/>
                <a:ext cx="10753344" cy="275297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𝐿𝑇𝐵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𝑆𝑇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基因能够融合的关键是P2和P3两种引物的部分区域能发生碱基互补配对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，从而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将两个基因融合在一起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，A正确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的合成方向是从子链的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端向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端延伸的，因此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扩增时，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完整的引物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P2、P3应位于子链的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端才能保证扩增顺利进行，B错误；②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过程不需要加入引物，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两条母链碱基互补配对的区域可以作为子链合成的引物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聚合酶提供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端，C正确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；电泳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的迁移速率主要受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片段长度影响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片段越长，其迁移速率越慢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𝐿𝑇𝐵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𝑆𝑇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融合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片段比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𝐿𝑇𝐵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𝑆𝑇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片段长，故最可能是图2中的条带3，D正确。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4_AS.11_1#ef58a1a2d?vop=1&amp;pid=df43d219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752979"/>
              </a:xfrm>
              <a:prstGeom prst="rect">
                <a:avLst/>
              </a:prstGeom>
              <a:blipFill rotWithShape="1">
                <a:blip r:embed="rId1"/>
                <a:stretch>
                  <a:fillRect l="-4" t="-16" r="-3041" b="-193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12_1#311dbac58?pid=df43d219e&amp;color=0,0,0&amp;vtp=1&amp;bt=1&amp;bbb=1&amp;hb=1"/>
              <p:cNvSpPr/>
              <p:nvPr/>
            </p:nvSpPr>
            <p:spPr>
              <a:xfrm>
                <a:off x="722376" y="972000"/>
                <a:ext cx="10753344" cy="22278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[安徽阜阳2025高二月考]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农杆菌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Ti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质粒上的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（序列已知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）可以转移并随机插入被侵染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植物的染色体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中。研究者将图1中被侵染植物的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片段连接成环，并以此环为模板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，利用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技术扩增出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插入位置两侧的未知序列，进一步分析可确定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插入的具体位置。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的序列如图2所示，虚线处省略了部分核苷酸序列。已知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𝑆𝑎𝑙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Ⅰ酶的识别序列为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′−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G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↓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TCGAC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′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。回答下列问题：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4_BD.12_1#311dbac58?pid=df43d219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227834"/>
              </a:xfrm>
              <a:prstGeom prst="rect">
                <a:avLst/>
              </a:prstGeom>
              <a:blipFill rotWithShape="1">
                <a:blip r:embed="rId1"/>
                <a:stretch>
                  <a:fillRect l="-4" t="-20" r="-921" b="-202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4_BD.12_3#311dbac58?htil=1&amp;pid=df43d219e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6112" y="3332803"/>
            <a:ext cx="5020056" cy="1033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QO_4_BD.12_4#311dbac58?htil=1&amp;pid=df43d219e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45936" y="3543115"/>
            <a:ext cx="4864608" cy="822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13_1#913e79c1e?pid=311dbac58&amp;color=0,0,0&amp;mp=1&amp;vtp=1&amp;bt=1&amp;bbb=1&amp;hb=1"/>
              <p:cNvSpPr/>
              <p:nvPr/>
            </p:nvSpPr>
            <p:spPr>
              <a:xfrm>
                <a:off x="722376" y="969264"/>
                <a:ext cx="10753344" cy="8431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（1）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技术扩增时起关键作用的酶是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，其作用是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</a:t>
                </a:r>
                <a:endParaRPr lang="en-US" altLang="zh-CN" sz="2000" i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_________________________________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5_BD.13_1#913e79c1e?pid=311dbac58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843153"/>
              </a:xfrm>
              <a:prstGeom prst="rect">
                <a:avLst/>
              </a:prstGeom>
              <a:blipFill rotWithShape="1">
                <a:blip r:embed="rId1"/>
                <a:stretch>
                  <a:fillRect l="-4" t="-30" b="-540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5_AN.14_1#913e79c1e.blank?pid=311dbac58&amp;color=0,0,0&amp;mp=1&amp;vpa=4&amp;vtp=1&amp;bbb=1"/>
              <p:cNvSpPr/>
              <p:nvPr/>
            </p:nvSpPr>
            <p:spPr>
              <a:xfrm>
                <a:off x="5122926" y="1012952"/>
                <a:ext cx="2493963" cy="30378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5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耐高温的</a:t>
                </a:r>
                <a14:m>
                  <m:oMath xmlns:m="http://schemas.openxmlformats.org/officeDocument/2006/math">
                    <m:r>
                      <a:rPr lang="en-US" altLang="zh-CN" sz="2000" b="1" i="0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𝐃𝐍𝐀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聚合酶</a:t>
                </a:r>
                <a:endParaRPr lang="en-US" altLang="zh-CN" sz="2000" dirty="0">
                  <a:solidFill>
                    <a:srgbClr val="00B050"/>
                  </a:solidFill>
                </a:endParaRPr>
              </a:p>
            </p:txBody>
          </p:sp>
        </mc:Choice>
        <mc:Fallback>
          <p:sp>
            <p:nvSpPr>
              <p:cNvPr id="3" name="QB_5_AN.14_1#913e79c1e.blank?pid=311dbac58&amp;color=0,0,0&amp;mp=1&amp;vpa=4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22926" y="1012952"/>
                <a:ext cx="2493963" cy="303784"/>
              </a:xfrm>
              <a:prstGeom prst="rect">
                <a:avLst/>
              </a:prstGeom>
              <a:blipFill rotWithShape="1">
                <a:blip r:embed="rId2"/>
                <a:stretch>
                  <a:fillRect l="-15" t="-3804" r="3" b="-447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AN.15_1#913e79c1e.blank?pid=311dbac58&amp;color=0,0,0&amp;mp=1&amp;vpa=5&amp;vtp=1&amp;bbb=1&amp;hb=1"/>
              <p:cNvSpPr/>
              <p:nvPr/>
            </p:nvSpPr>
            <p:spPr>
              <a:xfrm>
                <a:off x="722377" y="931164"/>
                <a:ext cx="10749631" cy="8562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                                                                </a:t>
                </a: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将游离的脱氧核苷酸</a:t>
                </a:r>
                <a:endParaRPr lang="en-US" altLang="zh-CN" sz="2000" b="1" i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连到引物的</a:t>
                </a:r>
                <a14:m>
                  <m:oMath xmlns:m="http://schemas.openxmlformats.org/officeDocument/2006/math">
                    <m:r>
                      <a:rPr lang="en-US" altLang="zh-CN" sz="2000" b="1" i="1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𝟑</m:t>
                    </m:r>
                    <m:r>
                      <a:rPr lang="en-US" altLang="zh-CN" sz="2000" b="1" i="0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端（或催化合成子链）</a:t>
                </a:r>
                <a:endParaRPr lang="en-US" altLang="zh-CN" sz="2000" dirty="0">
                  <a:solidFill>
                    <a:srgbClr val="00B050"/>
                  </a:solidFill>
                </a:endParaRPr>
              </a:p>
            </p:txBody>
          </p:sp>
        </mc:Choice>
        <mc:Fallback>
          <p:sp>
            <p:nvSpPr>
              <p:cNvPr id="4" name="QB_5_AN.15_1#913e79c1e.blank?pid=311dbac58&amp;color=0,0,0&amp;mp=1&amp;vpa=5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7" y="931164"/>
                <a:ext cx="10749631" cy="856234"/>
              </a:xfrm>
              <a:prstGeom prst="rect">
                <a:avLst/>
              </a:prstGeom>
              <a:blipFill rotWithShape="1">
                <a:blip r:embed="rId3"/>
                <a:stretch>
                  <a:fillRect l="-4" t="-30" r="-206" b="-528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5_AS.16_1#913e79c1e?vop=1&amp;pid=311dbac58&amp;color=0,0,0&amp;vtp=1&amp;bbb=1&amp;hb=1"/>
              <p:cNvSpPr/>
              <p:nvPr/>
            </p:nvSpPr>
            <p:spPr>
              <a:xfrm>
                <a:off x="722376" y="1822450"/>
                <a:ext cx="10753344" cy="907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技术需要在高温条件下进行，故进行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扩增需要耐高温的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聚合酶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。该酶用于子链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延伸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，将游离的脱氧核苷酸连到引物的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端。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" name="QB_5_AS.16_1#913e79c1e?vop=1&amp;pid=311dbac58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22450"/>
                <a:ext cx="10753344" cy="907034"/>
              </a:xfrm>
              <a:prstGeom prst="rect">
                <a:avLst/>
              </a:prstGeom>
              <a:blipFill rotWithShape="1">
                <a:blip r:embed="rId4"/>
                <a:stretch>
                  <a:fillRect l="-4" r="-874" b="-501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B_5_BD.17_1#0a45c575a?pid=311dbac58&amp;color=0,0,0&amp;vtp=1&amp;bbb=1&amp;hb=1"/>
              <p:cNvSpPr/>
              <p:nvPr/>
            </p:nvSpPr>
            <p:spPr>
              <a:xfrm>
                <a:off x="722376" y="2732405"/>
                <a:ext cx="10753344" cy="8431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（2）扩增出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插入位置两侧的未知序列时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，需要先根据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____________________________</a:t>
                </a:r>
                <a:endParaRPr lang="en-US" altLang="zh-CN" sz="2000" i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设计两种特异性引物序列，利用图中的引物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组合可扩增出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两侧的未知序列。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6" name="QB_5_BD.17_1#0a45c575a?pid=311dbac58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732405"/>
                <a:ext cx="10753344" cy="843153"/>
              </a:xfrm>
              <a:prstGeom prst="rect">
                <a:avLst/>
              </a:prstGeom>
              <a:blipFill rotWithShape="1">
                <a:blip r:embed="rId5"/>
                <a:stretch>
                  <a:fillRect l="-4" b="-543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B_5_AN.18_1#0a45c575a.blank?pid=311dbac58&amp;color=0,0,0&amp;vpa=6&amp;vtp=1&amp;bbb=1"/>
              <p:cNvSpPr/>
              <p:nvPr/>
            </p:nvSpPr>
            <p:spPr>
              <a:xfrm>
                <a:off x="7690104" y="2786253"/>
                <a:ext cx="3472053" cy="30378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5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𝐓</m:t>
                    </m:r>
                    <m:r>
                      <a:rPr lang="en-US" altLang="zh-CN" sz="2000" b="1" i="0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1" i="0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𝐃𝐍𝐀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两端已知的碱基序列</a:t>
                </a:r>
                <a:endParaRPr lang="en-US" altLang="zh-CN" sz="100" dirty="0">
                  <a:solidFill>
                    <a:srgbClr val="00B050"/>
                  </a:solidFill>
                </a:endParaRPr>
              </a:p>
            </p:txBody>
          </p:sp>
        </mc:Choice>
        <mc:Fallback>
          <p:sp>
            <p:nvSpPr>
              <p:cNvPr id="7" name="QB_5_AN.18_1#0a45c575a.blank?pid=311dbac58&amp;color=0,0,0&amp;vpa=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90104" y="2786253"/>
                <a:ext cx="3472053" cy="303784"/>
              </a:xfrm>
              <a:prstGeom prst="rect">
                <a:avLst/>
              </a:prstGeom>
              <a:blipFill rotWithShape="1">
                <a:blip r:embed="rId6"/>
                <a:stretch>
                  <a:fillRect l="-7" t="-3930" r="4" b="-434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QB_5_AN.19_1#0a45c575a.blank?pid=311dbac58&amp;color=0,0,0&amp;vpa=7&amp;vtp=1&amp;bbb=1"/>
          <p:cNvSpPr/>
          <p:nvPr/>
        </p:nvSpPr>
        <p:spPr>
          <a:xfrm>
            <a:off x="5557901" y="3132455"/>
            <a:ext cx="69215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①④</a:t>
            </a:r>
            <a:endParaRPr lang="en-US" altLang="zh-CN" sz="2000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QB_5_AS.20_1#0a45c575a?vop=1&amp;pid=311dbac58&amp;color=0,0,0&amp;vtp=1&amp;bbb=1&amp;hb=1"/>
              <p:cNvSpPr/>
              <p:nvPr/>
            </p:nvSpPr>
            <p:spPr>
              <a:xfrm>
                <a:off x="722376" y="3576955"/>
                <a:ext cx="10753344" cy="1415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扩增出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插入位置两侧的未知序列时，需要先根据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两端已知的碱基序列设计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两种特异性引物序列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扩增时，子链沿引物的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端延伸，故利用图中的引物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①④组合可扩增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两侧的未知序列。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9" name="QB_5_AS.20_1#0a45c575a?vop=1&amp;pid=311dbac58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576955"/>
                <a:ext cx="10753344" cy="1415034"/>
              </a:xfrm>
              <a:prstGeom prst="rect">
                <a:avLst/>
              </a:prstGeom>
              <a:blipFill rotWithShape="1">
                <a:blip r:embed="rId7"/>
                <a:stretch>
                  <a:fillRect l="-4" r="-933" b="-321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7" grpId="0" animBg="1" build="p"/>
      <p:bldP spid="8" grpId="0" animBg="1" build="p"/>
      <p:bldP spid="9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21_1#c9b657852?pid=311dbac58&amp;color=0,0,0&amp;mp=1&amp;vtp=1&amp;bt=1&amp;bbb=1&amp;hb=1"/>
              <p:cNvSpPr/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（3）若只使用一种引物，通过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技术制备与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b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链相同的单链作为某些检测的探针，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则所选择引物由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′→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′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的前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5个碱基序列为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5_BD.21_1#c9b657852?pid=311dbac58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b="-538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5_AN.22_1#c9b657852.blank?pid=311dbac58&amp;color=0,0,0&amp;mp=1&amp;vpa=8&amp;vtp=1&amp;bbb=1"/>
              <p:cNvSpPr/>
              <p:nvPr/>
            </p:nvSpPr>
            <p:spPr>
              <a:xfrm>
                <a:off x="5484685" y="1460885"/>
                <a:ext cx="1972056" cy="29457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5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1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𝟓</m:t>
                    </m:r>
                    <m:r>
                      <a:rPr lang="en-US" altLang="zh-CN" sz="2000" b="1" i="0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′−</m:t>
                    </m:r>
                    <m:r>
                      <a:rPr lang="en-US" altLang="zh-CN" sz="2000" b="1" i="0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𝐂𝐓𝐆𝐓𝐂</m:t>
                    </m:r>
                    <m:r>
                      <a:rPr lang="en-US" altLang="zh-CN" sz="2000" b="1" i="0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1" i="1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𝟑</m:t>
                    </m:r>
                    <m:r>
                      <a:rPr lang="en-US" altLang="zh-CN" sz="2000" b="1" i="0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5_AN.22_1#c9b657852.blank?pid=311dbac58&amp;color=0,0,0&amp;mp=1&amp;vpa=8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84685" y="1460885"/>
                <a:ext cx="1972056" cy="294577"/>
              </a:xfrm>
              <a:prstGeom prst="rect">
                <a:avLst/>
              </a:prstGeom>
              <a:blipFill rotWithShape="1">
                <a:blip r:embed="rId2"/>
                <a:stretch>
                  <a:fillRect l="-10" t="-131" r="29" b="-765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AS.23_1#c9b657852?vop=1&amp;pid=311dbac58&amp;color=0,0,0&amp;vtp=1&amp;bbb=1&amp;hb=1"/>
              <p:cNvSpPr/>
              <p:nvPr/>
            </p:nvSpPr>
            <p:spPr>
              <a:xfrm>
                <a:off x="722376" y="1824677"/>
                <a:ext cx="10753344" cy="907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通过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技术制备与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b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链相同的单链作为某些检测的探针，则需以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链为模板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，引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物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′→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′</m:t>
                        </m:r>
                      </m:e>
                    </m:d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的序列与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b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链相同，故引物由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′→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′</m:t>
                        </m:r>
                      </m:e>
                    </m:d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的前5个碱基序列为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′−</m:t>
                    </m:r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CTGTC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4" name="QB_5_AS.23_1#c9b657852?vop=1&amp;pid=311dbac58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24677"/>
                <a:ext cx="10753344" cy="907034"/>
              </a:xfrm>
              <a:prstGeom prst="rect">
                <a:avLst/>
              </a:prstGeom>
              <a:blipFill rotWithShape="1">
                <a:blip r:embed="rId3"/>
                <a:stretch>
                  <a:fillRect l="-4" t="-36" r="-1051" b="-497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24_1#6bddaa5a5?pid=311dbac58&amp;color=0,0,0&amp;vtp=1&amp;bbb=1&amp;hb=1"/>
              <p:cNvSpPr/>
              <p:nvPr/>
            </p:nvSpPr>
            <p:spPr>
              <a:xfrm>
                <a:off x="722376" y="2734632"/>
                <a:ext cx="10753344" cy="8431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（4）对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产物测序，经分析得到了图1中的未知序列。下列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单链序列中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（虚线处省略了部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分核苷酸序列），可能正确的是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" name="QC_5_BD.24_1#6bddaa5a5?pid=311dbac58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734632"/>
                <a:ext cx="10753344" cy="843153"/>
              </a:xfrm>
              <a:prstGeom prst="rect">
                <a:avLst/>
              </a:prstGeom>
              <a:blipFill rotWithShape="1">
                <a:blip r:embed="rId4"/>
                <a:stretch>
                  <a:fillRect l="-4" t="-38" r="-94" b="-539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C_5_AN.25_1#6bddaa5a5.blank?pid=311dbac58&amp;color=0,0,0&amp;vpa=9&amp;vtp=1"/>
          <p:cNvSpPr/>
          <p:nvPr/>
        </p:nvSpPr>
        <p:spPr>
          <a:xfrm>
            <a:off x="4262501" y="3134682"/>
            <a:ext cx="37465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QC_5_BD.24_2#6bddaa5a5.choices?pid=311dbac58&amp;color=0,0,0&amp;vtp=1&amp;bbb=1"/>
              <p:cNvSpPr/>
              <p:nvPr/>
            </p:nvSpPr>
            <p:spPr>
              <a:xfrm>
                <a:off x="722376" y="3579182"/>
                <a:ext cx="10753344" cy="84772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5483860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′−</m:t>
                    </m:r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GTCGACCAC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⋯⋯</m:t>
                    </m:r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ATGTCGA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′−</m:t>
                    </m:r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AATTCCATG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⋯⋯</m:t>
                    </m:r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CTGAATT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500"/>
                  </a:lnSpc>
                  <a:tabLst>
                    <a:tab pos="5483860" algn="l"/>
                  </a:tabLst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′−</m:t>
                    </m:r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GCAATGCGT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⋯⋯</m:t>
                    </m:r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TCGGGAA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′−</m:t>
                    </m:r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TTGATACGC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⋯⋯</m:t>
                    </m:r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CGAGTAC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7" name="QC_5_BD.24_2#6bddaa5a5.choices?pid=311dbac58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579182"/>
                <a:ext cx="10753344" cy="847725"/>
              </a:xfrm>
              <a:prstGeom prst="rect">
                <a:avLst/>
              </a:prstGeom>
              <a:blipFill rotWithShape="1">
                <a:blip r:embed="rId5"/>
                <a:stretch>
                  <a:fillRect l="-4" t="-38" b="-632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QC_5_AS.26_1#6bddaa5a5?vop=1&amp;pid=311dbac58&amp;color=0,0,0&amp;vtp=1&amp;bbb=1&amp;hb=1"/>
              <p:cNvSpPr/>
              <p:nvPr/>
            </p:nvSpPr>
            <p:spPr>
              <a:xfrm>
                <a:off x="722376" y="4433257"/>
                <a:ext cx="10753344" cy="907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由于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𝑆𝑎𝑙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Ⅰ的识别序列为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′−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G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↓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TCGAC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′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，则扩增的未知序列中应该含有相关序列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，A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符合题意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8" name="QC_5_AS.26_1#6bddaa5a5?vop=1&amp;pid=311dbac58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433257"/>
                <a:ext cx="10753344" cy="907034"/>
              </a:xfrm>
              <a:prstGeom prst="rect">
                <a:avLst/>
              </a:prstGeom>
              <a:blipFill rotWithShape="1">
                <a:blip r:embed="rId6"/>
                <a:stretch>
                  <a:fillRect l="-4" t="-36" b="-497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6" grpId="0" animBg="1" build="p"/>
      <p:bldP spid="8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27_1#66211dd37?pid=311dbac58&amp;color=0,0,0&amp;vtp=1&amp;bt=1&amp;bbb=1&amp;hb=1"/>
              <p:cNvSpPr/>
              <p:nvPr/>
            </p:nvSpPr>
            <p:spPr>
              <a:xfrm>
                <a:off x="722376" y="969265"/>
                <a:ext cx="10753344" cy="8562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（5）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技术扩增出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插入位置两侧的未知序列后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，扩增产物可用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技术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进行鉴定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B_5_BD.27_1#66211dd37?pid=311dbac5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5"/>
                <a:ext cx="10753344" cy="856234"/>
              </a:xfrm>
              <a:prstGeom prst="rect">
                <a:avLst/>
              </a:prstGeom>
              <a:blipFill rotWithShape="1">
                <a:blip r:embed="rId1"/>
                <a:stretch>
                  <a:fillRect l="-4" t="-30" r="-573" b="-528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5_AN.28_1#66211dd37.blank?pid=311dbac58&amp;color=0,0,0&amp;vpa=10&amp;vtp=1&amp;bbb=1"/>
          <p:cNvSpPr/>
          <p:nvPr/>
        </p:nvSpPr>
        <p:spPr>
          <a:xfrm>
            <a:off x="8883904" y="931165"/>
            <a:ext cx="196215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琼脂糖凝胶电泳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AS.29_1#66211dd37?vop=1&amp;pid=311dbac58&amp;color=0,0,0&amp;vtp=1&amp;bbb=1"/>
              <p:cNvSpPr/>
              <p:nvPr/>
            </p:nvSpPr>
            <p:spPr>
              <a:xfrm>
                <a:off x="722376" y="1831975"/>
                <a:ext cx="10753344" cy="43478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扩增产物一般通过琼脂糖凝胶电泳技术进行鉴定。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B_5_AS.29_1#66211dd37?vop=1&amp;pid=311dbac58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31975"/>
                <a:ext cx="10753344" cy="434785"/>
              </a:xfrm>
              <a:prstGeom prst="rect">
                <a:avLst/>
              </a:prstGeom>
              <a:blipFill rotWithShape="1">
                <a:blip r:embed="rId2"/>
                <a:stretch>
                  <a:fillRect l="-4" b="-139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4_BD.30_1#c168a1ef8?iti=3&amp;htil=5&amp;pid=df43d219e&amp;color=0,0,0&amp;tib=255,255,255&amp;vtp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91108" y="1054296"/>
            <a:ext cx="5239512" cy="3209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O_4_BD.30_2#c168a1ef8?iti=3&amp;htil=5&amp;pid=df43d219e&amp;color=0,0,0&amp;vtp=1&amp;bbb=1"/>
          <p:cNvSpPr/>
          <p:nvPr/>
        </p:nvSpPr>
        <p:spPr>
          <a:xfrm>
            <a:off x="8580676" y="4362265"/>
            <a:ext cx="460375" cy="81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图1</a:t>
            </a:r>
            <a:endParaRPr lang="en-US" altLang="zh-CN" sz="2000" dirty="0"/>
          </a:p>
        </p:txBody>
      </p:sp>
      <p:sp>
        <p:nvSpPr>
          <p:cNvPr id="4" name="QO_4_BD.30_3#c168a1ef8?htil=5&amp;pid=df43d219e&amp;color=0,0,0&amp;vtp=1&amp;bt=1&amp;bbb=1&amp;hb=1"/>
          <p:cNvSpPr/>
          <p:nvPr/>
        </p:nvSpPr>
        <p:spPr>
          <a:xfrm>
            <a:off x="722376" y="972000"/>
            <a:ext cx="5376672" cy="13134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5.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[湖南师大附中2025高二期中</a:t>
            </a:r>
            <a:r>
              <a:rPr lang="en-US" altLang="zh-CN" sz="2000" b="0" i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]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为了将某纳米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抗体和绿色荧光蛋白基因融合表达，科研人员运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用重组酶技术构建质粒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，如图1所示。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5_BD.31_1#ffaa76b9c?htil=5&amp;pid=c168a1ef8&amp;color=0,0,0&amp;vtp=1&amp;bbb=1&amp;hb=1"/>
              <p:cNvSpPr/>
              <p:nvPr/>
            </p:nvSpPr>
            <p:spPr>
              <a:xfrm>
                <a:off x="722376" y="2291403"/>
                <a:ext cx="5376672" cy="8431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（1）分别进行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扩增片段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F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与片段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F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，配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制的两个反应体系中不同的有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B_5_BD.31_1#ffaa76b9c?htil=5&amp;pid=c168a1ef8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291403"/>
                <a:ext cx="5376672" cy="843153"/>
              </a:xfrm>
              <a:prstGeom prst="rect">
                <a:avLst/>
              </a:prstGeom>
              <a:blipFill rotWithShape="1">
                <a:blip r:embed="rId2"/>
                <a:stretch>
                  <a:fillRect l="-7" t="-38" r="9" b="-539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B_5_AN.32_1#ffaa76b9c.blank?pid=c168a1ef8&amp;color=0,0,0&amp;vpa=11&amp;vtp=1&amp;bbb=1"/>
          <p:cNvSpPr/>
          <p:nvPr/>
        </p:nvSpPr>
        <p:spPr>
          <a:xfrm>
            <a:off x="4033901" y="2691453"/>
            <a:ext cx="145415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模板、引物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QB_5_AS.33_1#ffaa76b9c?htil=5&amp;vop=1&amp;pid=c168a1ef8&amp;color=0,0,0&amp;vtp=1&amp;bbb=1&amp;hb=1"/>
              <p:cNvSpPr/>
              <p:nvPr/>
            </p:nvSpPr>
            <p:spPr>
              <a:xfrm>
                <a:off x="722376" y="3135953"/>
                <a:ext cx="5376672" cy="22405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反应所需的基本条件：引物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、耐高温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聚合酶、4种脱氧核苷酸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、模板和缓冲液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其中含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Mg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）等。分别进行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扩增片段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F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片段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F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，配制的两个反应体系中不同的有模板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和引物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7" name="QB_5_AS.33_1#ffaa76b9c?htil=5&amp;vop=1&amp;pid=c168a1ef8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135953"/>
                <a:ext cx="5376672" cy="2240534"/>
              </a:xfrm>
              <a:prstGeom prst="rect">
                <a:avLst/>
              </a:prstGeom>
              <a:blipFill rotWithShape="1">
                <a:blip r:embed="rId3"/>
                <a:stretch>
                  <a:fillRect l="-7" t="-14" r="-1786" b="-201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  <p:bldP spid="7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34_1#38bf19437?pid=c168a1ef8&amp;color=0,0,0&amp;vtp=1&amp;bt=1&amp;bbb=1"/>
              <p:cNvSpPr/>
              <p:nvPr/>
            </p:nvSpPr>
            <p:spPr>
              <a:xfrm>
                <a:off x="722376" y="969265"/>
                <a:ext cx="10753344" cy="40500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（2）有关基因序列如图2所示，引物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F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F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F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R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应在下列选项中分别选用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B_5_BD.34_1#38bf19437?pid=c168a1ef8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5"/>
                <a:ext cx="10753344" cy="405003"/>
              </a:xfrm>
              <a:prstGeom prst="rect">
                <a:avLst/>
              </a:prstGeom>
              <a:blipFill rotWithShape="1">
                <a:blip r:embed="rId1"/>
                <a:stretch>
                  <a:fillRect l="-4" t="-63" b="-1282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5_AN.35_1#38bf19437.blank?pid=c168a1ef8&amp;color=0,0,0&amp;vpa=12&amp;vtp=1&amp;bbb=1"/>
          <p:cNvSpPr/>
          <p:nvPr/>
        </p:nvSpPr>
        <p:spPr>
          <a:xfrm>
            <a:off x="9305671" y="931165"/>
            <a:ext cx="811213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C、D</a:t>
            </a:r>
            <a:endParaRPr lang="en-US" altLang="zh-CN" sz="2000" dirty="0"/>
          </a:p>
        </p:txBody>
      </p:sp>
      <p:pic>
        <p:nvPicPr>
          <p:cNvPr id="4" name="QB_5_BD.34_2#38bf19437?iti=4&amp;htil=6&amp;pid=c168a1ef8&amp;color=0,0,0&amp;tib=255,255,255&amp;vtp=1&amp;hs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07626" y="1511300"/>
            <a:ext cx="4837176" cy="978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B_5_BD.34_3#38bf19437?iti=4&amp;htil=6&amp;pid=c168a1ef8&amp;color=0,0,0&amp;vtp=1&amp;bbb=1"/>
          <p:cNvSpPr/>
          <p:nvPr/>
        </p:nvSpPr>
        <p:spPr>
          <a:xfrm>
            <a:off x="7696026" y="2616708"/>
            <a:ext cx="460375" cy="81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图2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B_5_BD.34_4#38bf19437?htil=6&amp;pid=c168a1ef8&amp;color=0,0,0&amp;vtp=1&amp;bbb=1&amp;hs=1"/>
              <p:cNvSpPr/>
              <p:nvPr/>
            </p:nvSpPr>
            <p:spPr>
              <a:xfrm>
                <a:off x="722376" y="1384300"/>
                <a:ext cx="5788152" cy="1781302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′−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ATGGTG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⋯⋯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CAACCA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′−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TGGTTG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⋯⋯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CACCAT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′−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GACGAG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⋯⋯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CTGCAG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′−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CTGCAG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⋯⋯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CTCGTC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6" name="QB_5_BD.34_4#38bf19437?htil=6&amp;pid=c168a1ef8&amp;color=0,0,0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84300"/>
                <a:ext cx="5788152" cy="1781302"/>
              </a:xfrm>
              <a:prstGeom prst="rect">
                <a:avLst/>
              </a:prstGeom>
              <a:blipFill rotWithShape="1">
                <a:blip r:embed="rId3"/>
                <a:stretch>
                  <a:fillRect l="-7" r="9" b="-266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B_5_AS.36_1#38bf19437?vop=1&amp;pid=c168a1ef8&amp;color=0,0,0&amp;vtp=1&amp;bbb=1&amp;hb=1&amp;hs=1"/>
              <p:cNvSpPr/>
              <p:nvPr/>
            </p:nvSpPr>
            <p:spPr>
              <a:xfrm>
                <a:off x="722376" y="3162300"/>
                <a:ext cx="10753344" cy="182587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由图1可知，引物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F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F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用于扩增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F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片段，引物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F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用于扩增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F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片段。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C项中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′−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GACGAG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𝐸𝐺𝐹𝑃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基因右侧部分序列相同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′−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CTGCAG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𝐴𝑛𝐵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基因左侧部分序列相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，因此引物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F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F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应选用C。D项中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′−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CTGCAG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𝐴𝑛𝐵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基因左侧部分序列进行碱基互补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配对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F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𝐸𝐺𝐹𝑃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基因右侧部分序列进行碱基互补配对，因此引物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F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R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应选用D。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7" name="QB_5_AS.36_1#38bf19437?vop=1&amp;pid=c168a1ef8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162300"/>
                <a:ext cx="10753344" cy="1825879"/>
              </a:xfrm>
              <a:prstGeom prst="rect">
                <a:avLst/>
              </a:prstGeom>
              <a:blipFill rotWithShape="1">
                <a:blip r:embed="rId4"/>
                <a:stretch>
                  <a:fillRect l="-4" r="-726" b="-294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7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37_1#a2513626d?pid=c168a1ef8&amp;color=0,0,0&amp;vtp=1&amp;bt=1&amp;bbb=1&amp;hb=1"/>
              <p:cNvSpPr/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（3）将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产物片段与线性质粒载体混合后，在重组酶作用下可形成环化质粒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，直接用于转化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细菌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。与传统构建重组载体的方法相比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，这一操作无需使用的酶主要有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5_BD.37_1#a2513626d?pid=c168a1ef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b="-538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5_AN.38_1#a2513626d.blank?pid=c168a1ef8&amp;color=0,0,0&amp;vpa=13&amp;vtp=1&amp;bbb=1"/>
              <p:cNvSpPr/>
              <p:nvPr/>
            </p:nvSpPr>
            <p:spPr>
              <a:xfrm>
                <a:off x="8593201" y="1453838"/>
                <a:ext cx="2493963" cy="30378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5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限制酶、</a:t>
                </a:r>
                <a14:m>
                  <m:oMath xmlns:m="http://schemas.openxmlformats.org/officeDocument/2006/math">
                    <m:r>
                      <a:rPr lang="en-US" altLang="zh-CN" sz="2000" b="1" i="0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𝐃𝐍𝐀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连接酶</a:t>
                </a:r>
                <a:endParaRPr lang="en-US" altLang="zh-CN" sz="2000" dirty="0">
                  <a:solidFill>
                    <a:srgbClr val="00B050"/>
                  </a:solidFill>
                </a:endParaRPr>
              </a:p>
            </p:txBody>
          </p:sp>
        </mc:Choice>
        <mc:Fallback>
          <p:sp>
            <p:nvSpPr>
              <p:cNvPr id="3" name="QB_5_AN.38_1#a2513626d.blank?pid=c168a1ef8&amp;color=0,0,0&amp;vpa=13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93201" y="1453838"/>
                <a:ext cx="2493963" cy="303784"/>
              </a:xfrm>
              <a:prstGeom prst="rect">
                <a:avLst/>
              </a:prstGeom>
              <a:blipFill rotWithShape="1">
                <a:blip r:embed="rId2"/>
                <a:stretch>
                  <a:fillRect l="-15" t="-3869" r="3" b="-440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AS.39_1#a2513626d?vop=1&amp;pid=c168a1ef8&amp;color=0,0,0&amp;vtp=1&amp;bbb=1&amp;hb=1"/>
              <p:cNvSpPr/>
              <p:nvPr/>
            </p:nvSpPr>
            <p:spPr>
              <a:xfrm>
                <a:off x="722376" y="1922595"/>
                <a:ext cx="10753344" cy="13261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传统构建重组载体需要使用限制酶切割载体、目的基因，使其具有相同的黏性末端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，再用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连接酶将目的基因和载体连接成重组载体。将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产物片段与线性质粒载体混合后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，在重组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酶的作用下可形成环化质粒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，不需要使用限制酶和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连接酶。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4" name="QB_5_AS.39_1#a2513626d?vop=1&amp;pid=c168a1ef8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922595"/>
                <a:ext cx="10753344" cy="1326134"/>
              </a:xfrm>
              <a:prstGeom prst="rect">
                <a:avLst/>
              </a:prstGeom>
              <a:blipFill rotWithShape="1">
                <a:blip r:embed="rId3"/>
                <a:stretch>
                  <a:fillRect l="-4" t="-34" b="-33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B_5_BD.40_1#98300d29e?iti=5&amp;htil=7&amp;pid=c168a1ef8&amp;color=0,0,0&amp;tib=255,255,255&amp;vtp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28048" y="1054295"/>
            <a:ext cx="1920240" cy="2075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B_5_BD.40_2#98300d29e?iti=5&amp;htil=7&amp;pid=c168a1ef8&amp;color=0,0,0&amp;vtp=1&amp;bbb=1"/>
          <p:cNvSpPr/>
          <p:nvPr/>
        </p:nvSpPr>
        <p:spPr>
          <a:xfrm>
            <a:off x="10257980" y="3237933"/>
            <a:ext cx="460375" cy="81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图3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BD.40_3#98300d29e?htil=7&amp;pid=c168a1ef8&amp;color=0,0,0&amp;vtp=1&amp;bt=1&amp;bbb=1&amp;hb=1&amp;hs=1"/>
              <p:cNvSpPr/>
              <p:nvPr/>
            </p:nvSpPr>
            <p:spPr>
              <a:xfrm>
                <a:off x="722376" y="972000"/>
                <a:ext cx="8695944" cy="13003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（4）为了验证平板上菌落中的质粒是否符合设计，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用不同菌落的质粒为模板，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用引物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F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F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F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进行了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扩增，质粒P1~P4的扩增产物电泳结果如图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3。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根据图中结果判断，可以舍弃的质粒有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B_5_BD.40_3#98300d29e?htil=7&amp;pid=c168a1ef8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8695944" cy="1300353"/>
              </a:xfrm>
              <a:prstGeom prst="rect">
                <a:avLst/>
              </a:prstGeom>
              <a:blipFill rotWithShape="1">
                <a:blip r:embed="rId2"/>
                <a:stretch>
                  <a:fillRect l="-4" t="-35" r="-3775" b="-34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B_5_AN.41_1#98300d29e.blank?pid=c168a1ef8&amp;color=0,0,0&amp;vpa=14&amp;vtp=1&amp;bbb=1"/>
          <p:cNvSpPr/>
          <p:nvPr/>
        </p:nvSpPr>
        <p:spPr>
          <a:xfrm>
            <a:off x="5049901" y="1829250"/>
            <a:ext cx="108585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P3、P4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B_5_AS.42_1#98300d29e?vop=1&amp;pid=c168a1ef8&amp;color=0,0,0&amp;vtp=1&amp;bbb=1&amp;hb=1&amp;hs=1"/>
              <p:cNvSpPr/>
              <p:nvPr/>
            </p:nvSpPr>
            <p:spPr>
              <a:xfrm>
                <a:off x="722376" y="3653477"/>
                <a:ext cx="10753344" cy="13261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𝐸𝐺𝐹𝑃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长度为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720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bp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𝐴𝑛𝐵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长度为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390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bp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，二者之和为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720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bp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390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bp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110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bp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，用引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物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F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F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F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进行了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扩增，扩增产物的大小应接近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110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bp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，根据图3中结果判断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，可以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舍弃的质粒有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P3、P4。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6" name="QB_5_AS.42_1#98300d29e?vop=1&amp;pid=c168a1ef8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653477"/>
                <a:ext cx="10753344" cy="1326134"/>
              </a:xfrm>
              <a:prstGeom prst="rect">
                <a:avLst/>
              </a:prstGeom>
              <a:blipFill rotWithShape="1">
                <a:blip r:embed="rId3"/>
                <a:stretch>
                  <a:fillRect l="-4" t="-24" r="-242" b="-340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43_1#66b7607c4?pid=c168a1ef8&amp;color=0,0,0&amp;vtp=1&amp;bt=1&amp;bbb=1&amp;hb=1"/>
              <p:cNvSpPr/>
              <p:nvPr/>
            </p:nvSpPr>
            <p:spPr>
              <a:xfrm>
                <a:off x="722376" y="969264"/>
                <a:ext cx="10753344" cy="8431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（5）对于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产物电泳结果符合预期的质粒，通常需进一步通过基因测序确认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，原因是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</a:t>
                </a:r>
                <a:endParaRPr lang="en-US" altLang="zh-CN" sz="2000" i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_______________________________________________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B_5_BD.43_1#66b7607c4?pid=c168a1ef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843153"/>
              </a:xfrm>
              <a:prstGeom prst="rect">
                <a:avLst/>
              </a:prstGeom>
              <a:blipFill rotWithShape="1">
                <a:blip r:embed="rId1"/>
                <a:stretch>
                  <a:fillRect l="-4" t="-30" b="-540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5_AN.44_1#66b7607c4.blank?pid=c168a1ef8&amp;color=0,0,0&amp;vpa=15&amp;vtp=1&amp;bbb=1&amp;hb=1"/>
              <p:cNvSpPr/>
              <p:nvPr/>
            </p:nvSpPr>
            <p:spPr>
              <a:xfrm>
                <a:off x="722377" y="931164"/>
                <a:ext cx="10749631" cy="8562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                                                                            </a:t>
                </a: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电泳只</a:t>
                </a:r>
                <a:endParaRPr lang="en-US" altLang="zh-CN" sz="2000" b="1" i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能检测</a:t>
                </a:r>
                <a14:m>
                  <m:oMath xmlns:m="http://schemas.openxmlformats.org/officeDocument/2006/math"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𝐃𝐍𝐀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的大小（或长度），不能检测具体的序列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B_5_AN.44_1#66b7607c4.blank?pid=c168a1ef8&amp;color=0,0,0&amp;vpa=15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7" y="931164"/>
                <a:ext cx="10749631" cy="856234"/>
              </a:xfrm>
              <a:prstGeom prst="rect">
                <a:avLst/>
              </a:prstGeom>
              <a:blipFill rotWithShape="1">
                <a:blip r:embed="rId2"/>
                <a:stretch>
                  <a:fillRect l="-4" t="-30" r="-348" b="-528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AS.45_1#66b7607c4?vop=1&amp;pid=c168a1ef8&amp;color=0,0,0&amp;vtp=1&amp;bbb=1&amp;hb=1"/>
              <p:cNvSpPr/>
              <p:nvPr/>
            </p:nvSpPr>
            <p:spPr>
              <a:xfrm>
                <a:off x="722376" y="1822450"/>
                <a:ext cx="10753344" cy="907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电泳技术仅能用于分析待检测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分子的大小，无法确定待检测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分子的碱基序列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，因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此对于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产物电泳结果符合预期的质粒，通常需进一步通过基因测序确认。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B_5_AS.45_1#66b7607c4?vop=1&amp;pid=c168a1ef8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22450"/>
                <a:ext cx="10753344" cy="907034"/>
              </a:xfrm>
              <a:prstGeom prst="rect">
                <a:avLst/>
              </a:prstGeom>
              <a:blipFill rotWithShape="1">
                <a:blip r:embed="rId3"/>
                <a:stretch>
                  <a:fillRect l="-4" b="-501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df43d219e.fixed?pid=051cb80ae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</a:t>
            </a:r>
            <a:endParaRPr lang="en-US" altLang="zh-CN" sz="7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_3#df43d219e.fixed?pid=051cb80ae&amp;color=255,255,255&amp;vtp=1&amp;bbb=1"/>
              <p:cNvSpPr/>
              <p:nvPr/>
            </p:nvSpPr>
            <p:spPr>
              <a:xfrm>
                <a:off x="0" y="3493008"/>
                <a:ext cx="12188952" cy="768096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/>
              <a:lstStyle/>
              <a:p>
                <a:pPr algn="ctr" latinLnBrk="1">
                  <a:lnSpc>
                    <a:spcPts val="5400"/>
                  </a:lnSpc>
                </a:pPr>
                <a:r>
                  <a:rPr lang="en-US" altLang="zh-CN" sz="4400" b="1" i="0" dirty="0">
                    <a:solidFill>
                      <a:srgbClr val="FFFFFF"/>
                    </a:solidFill>
                    <a:latin typeface="黑体" panose="02010609060101010101" pitchFamily="34" charset="-122"/>
                    <a:ea typeface="黑体" panose="02010609060101010101" pitchFamily="34" charset="-122"/>
                    <a:cs typeface="黑体" panose="02010609060101010101" pitchFamily="34" charset="-120"/>
                  </a:rPr>
                  <a:t>专题4</a:t>
                </a:r>
                <a:r>
                  <a:rPr lang="en-US" altLang="zh-CN" sz="4400" b="1" i="0" dirty="0">
                    <a:solidFill>
                      <a:srgbClr val="FFFFFF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4400" b="1" i="0">
                        <a:solidFill>
                          <a:srgbClr val="FFFFFF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𝐏𝐂𝐑</m:t>
                    </m:r>
                  </m:oMath>
                </a14:m>
                <a:r>
                  <a:rPr lang="en-US" altLang="zh-CN" sz="4400" b="1" i="0" dirty="0">
                    <a:solidFill>
                      <a:srgbClr val="FFFFFF"/>
                    </a:solidFill>
                    <a:latin typeface="黑体" panose="02010609060101010101" pitchFamily="34" charset="-122"/>
                    <a:ea typeface="黑体" panose="02010609060101010101" pitchFamily="34" charset="-122"/>
                    <a:cs typeface="黑体" panose="02010609060101010101" pitchFamily="34" charset="-120"/>
                  </a:rPr>
                  <a:t>技术</a:t>
                </a:r>
                <a:endParaRPr lang="en-US" altLang="zh-CN" sz="4400" dirty="0"/>
              </a:p>
            </p:txBody>
          </p:sp>
        </mc:Choice>
        <mc:Fallback>
          <p:sp>
            <p:nvSpPr>
              <p:cNvPr id="3" name="C_3#df43d219e.fixed?pid=051cb80ae&amp;color=255,255,255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493008"/>
                <a:ext cx="12188952" cy="768096"/>
              </a:xfrm>
              <a:prstGeom prst="rect">
                <a:avLst/>
              </a:prstGeom>
              <a:blipFill rotWithShape="1">
                <a:blip r:embed="rId1"/>
                <a:stretch>
                  <a:fillRect t="-66" r="1" b="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C_3#df43d219e.fixed?pid=051cb80ae&amp;color=0,0,0&amp;tib=255,255,255&amp;vtp=1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df43d219e.fixed?pid=051cb80ae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刷难关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_1#fb76d7364?pid=df43d219e&amp;color=0,0,0&amp;vtp=1&amp;bt=1&amp;bbb=1&amp;hb=1"/>
              <p:cNvSpPr/>
              <p:nvPr/>
            </p:nvSpPr>
            <p:spPr>
              <a:xfrm>
                <a:off x="722376" y="972000"/>
                <a:ext cx="10753344" cy="22147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[湖北武汉2025高二期末]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疟疾是一种严重危害人类健康的红细胞寄生虫病，可用氯喹治疗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。疟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原虫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𝑝𝑓𝑐𝑟𝑡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基因编码的蛋白在第76位发生了赖氨酸到苏氨酸的改变，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从而获得了对氯喹的抗性。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研究人员设计了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𝐹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F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R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R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四种备选引物用于扩增目的基因片段，如图1所示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。为选出正确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和有效的引物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，以疟原虫基因组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为模板进行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，产物的电泳结果如图2所示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。下列叙述错误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4_BD.1_1#fb76d7364?pid=df43d219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214753"/>
              </a:xfrm>
              <a:prstGeom prst="rect">
                <a:avLst/>
              </a:prstGeom>
              <a:blipFill rotWithShape="1">
                <a:blip r:embed="rId1"/>
                <a:stretch>
                  <a:fillRect l="-4" t="-20" r="-1175" b="-205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C_4_BD.1_3#fb76d7364?iti=1&amp;htil=1&amp;pid=df43d219e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78408" y="3323277"/>
            <a:ext cx="4855464" cy="174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C_4_BD.1_4#fb76d7364?iti=2&amp;htil=1&amp;pid=df43d219e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99248" y="3433005"/>
            <a:ext cx="2176272" cy="1636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C_4_BD.1_5#fb76d7364?iti=1&amp;htil=1&amp;pid=df43d219e&amp;color=0,0,0&amp;vtp=1&amp;bbb=1"/>
          <p:cNvSpPr/>
          <p:nvPr/>
        </p:nvSpPr>
        <p:spPr>
          <a:xfrm>
            <a:off x="3175953" y="5196781"/>
            <a:ext cx="460375" cy="81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图1</a:t>
            </a:r>
            <a:endParaRPr lang="en-US" altLang="zh-CN" sz="2000" dirty="0"/>
          </a:p>
        </p:txBody>
      </p:sp>
      <p:sp>
        <p:nvSpPr>
          <p:cNvPr id="7" name="QC_4_BD.1_6#fb76d7364?iti=2&amp;htil=1&amp;pid=df43d219e&amp;color=0,0,0&amp;vtp=1&amp;bbb=1"/>
          <p:cNvSpPr/>
          <p:nvPr/>
        </p:nvSpPr>
        <p:spPr>
          <a:xfrm>
            <a:off x="8557196" y="5196781"/>
            <a:ext cx="460375" cy="81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图2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3_1#fb76d7364.choices?pid=df43d219e&amp;color=0,0,0&amp;vtp=1&amp;bt=1&amp;bbb=1"/>
              <p:cNvSpPr/>
              <p:nvPr/>
            </p:nvSpPr>
            <p:spPr>
              <a:xfrm>
                <a:off x="722376" y="972000"/>
                <a:ext cx="10753344" cy="1796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F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F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R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R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四种备选引物是根据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𝑝𝑓𝑐𝑟𝑡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基因序列设计的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反应体系中需加入一定量的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Mg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，以激活耐高温的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聚合酶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.由图2电泳结果可知，能用于特异性扩增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𝑝𝑓𝑐𝑟𝑡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基因的引物为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F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R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R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𝑝𝑓𝑐𝑟𝑡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基因扩增了4次，则共消耗引物30个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4_BD.3_1#fb76d7364.choices?pid=df43d219e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96034"/>
              </a:xfrm>
              <a:prstGeom prst="rect">
                <a:avLst/>
              </a:prstGeom>
              <a:blipFill rotWithShape="1">
                <a:blip r:embed="rId1"/>
                <a:stretch>
                  <a:fillRect l="-4" t="-25" b="-250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2_1#fb76d7364.bracket?pid=df43d219e&amp;color=0,0,0&amp;vpa=1&amp;vtp=1&amp;answeroption=C"/>
          <p:cNvSpPr txBox="1"/>
          <p:nvPr/>
        </p:nvSpPr>
        <p:spPr>
          <a:xfrm>
            <a:off x="595376" y="1985460"/>
            <a:ext cx="397545" cy="47705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100" b="1">
                <a:solidFill>
                  <a:srgbClr val="00B050"/>
                </a:solidFill>
                <a:latin typeface="华文细黑" panose="02010600040101010101" pitchFamily="2" charset="-122"/>
              </a:rPr>
              <a:t>√</a:t>
            </a:r>
            <a:endParaRPr lang="zh-CN" altLang="en-US" sz="3100" b="1">
              <a:solidFill>
                <a:srgbClr val="00B050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EX.4_1#fb76d7364?vop=1&amp;pid=df43d219e&amp;color=0,0,0&amp;mp=1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【题图解读】</a:t>
            </a:r>
            <a:endParaRPr lang="en-US" altLang="zh-CN" sz="2000" dirty="0"/>
          </a:p>
        </p:txBody>
      </p:sp>
      <p:pic>
        <p:nvPicPr>
          <p:cNvPr id="3" name="QC_4_EX.4_2#fb76d7364?vop=1&amp;pid=df43d219e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26664" y="1513528"/>
            <a:ext cx="6135624" cy="4636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5_1#fb76d7364?vop=1&amp;pid=df43d219e&amp;color=0,0,0&amp;vtp=1&amp;bt=1&amp;bbb=1&amp;hb=1"/>
              <p:cNvSpPr/>
              <p:nvPr/>
            </p:nvSpPr>
            <p:spPr>
              <a:xfrm>
                <a:off x="722376" y="972000"/>
                <a:ext cx="10753344" cy="243046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引物需根据目的基因的碱基序列进行设计，本研究中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𝑝𝑓𝑐𝑟𝑡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基因为目的基因，故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F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F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2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:endParaRPr lang="en-US" altLang="zh-CN" sz="22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R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R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四种备选引物是根据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𝑝𝑓𝑐𝑟𝑡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基因序列设计的，A正确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反应体系中需要加入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Mg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以激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活耐高温的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聚合酶，B正确；由题图解读可知，能用于特异性扩增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𝑝𝑓𝑐𝑟𝑡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基因的引物为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F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2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:endParaRPr lang="en-US" altLang="zh-CN" sz="22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R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zh-CN" altLang="en-US" sz="2200" b="0" i="0" kern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错误；一个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分子扩增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次，得到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分子，由于每个新合成的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子链都需要引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物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，所以实际上消耗的引物数为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𝑛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p>
                    </m:sSup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时，共消耗引物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p>
                    </m:sSup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（个），D正确。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4_AS.5_1#fb76d7364?vop=1&amp;pid=df43d219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430463"/>
              </a:xfrm>
              <a:prstGeom prst="rect">
                <a:avLst/>
              </a:prstGeom>
              <a:blipFill rotWithShape="1">
                <a:blip r:embed="rId1"/>
                <a:stretch>
                  <a:fillRect l="-4" t="-19" r="-2333" b="-187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BD.6_1#b96ba0978?htil=2&amp;pid=df43d219e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92381" y="1054295"/>
            <a:ext cx="2916936" cy="2450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4_BD.6_2#b96ba0978?htil=2&amp;pid=df43d219e&amp;color=0,0,0&amp;vtp=1&amp;bt=1&amp;bbb=1&amp;hb=1"/>
              <p:cNvSpPr/>
              <p:nvPr/>
            </p:nvSpPr>
            <p:spPr>
              <a:xfrm>
                <a:off x="722376" y="972000"/>
                <a:ext cx="7708392" cy="13003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[山东临沂多校2025高二联考]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如图为利用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技术扩增特定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片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段的部分示意图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，图中引物为单链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片段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，它是子链合成延伸的基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础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下列有关描述错误的是(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C_4_BD.6_2#b96ba0978?htil=2&amp;pid=df43d219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7708392" cy="1300353"/>
              </a:xfrm>
              <a:prstGeom prst="rect">
                <a:avLst/>
              </a:prstGeom>
              <a:blipFill rotWithShape="1">
                <a:blip r:embed="rId2"/>
                <a:stretch>
                  <a:fillRect l="-5" t="-35" r="-595" b="-34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4_AN.7_1#b96ba0978.bracket?pid=df43d219e&amp;color=0,0,0&amp;vpa=2&amp;vtp=1"/>
          <p:cNvSpPr/>
          <p:nvPr/>
        </p:nvSpPr>
        <p:spPr>
          <a:xfrm>
            <a:off x="3970401" y="1867350"/>
            <a:ext cx="35560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6_3#b96ba0978.choices?htil=2&amp;pid=df43d219e&amp;color=0,0,0&amp;vtp=1&amp;bbb=1&amp;hb=1"/>
              <p:cNvSpPr/>
              <p:nvPr/>
            </p:nvSpPr>
            <p:spPr>
              <a:xfrm>
                <a:off x="722376" y="2281877"/>
                <a:ext cx="7708392" cy="23241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A.利用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技术扩增目的基因时不需要解旋酶而需要耐高温的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聚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合酶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.引物是子链合成延伸的基础，子链沿着模板链的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′→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′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方向延伸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.在第三轮循环产物中两条脱氧核苷酸链等长的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片段占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.理论上推测，第四轮循环产物中含有引物A的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片段占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15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4_BD.6_3#b96ba0978.choices?htil=2&amp;pid=df43d219e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281877"/>
                <a:ext cx="7708392" cy="2324100"/>
              </a:xfrm>
              <a:prstGeom prst="rect">
                <a:avLst/>
              </a:prstGeom>
              <a:blipFill rotWithShape="1">
                <a:blip r:embed="rId3"/>
                <a:stretch>
                  <a:fillRect l="-5" t="-14" r="7" b="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8_1#b96ba0978?vop=1&amp;pid=df43d219e&amp;color=0,0,0&amp;vtp=1&amp;bt=1&amp;bbb=1&amp;hb=1"/>
              <p:cNvSpPr/>
              <p:nvPr/>
            </p:nvSpPr>
            <p:spPr>
              <a:xfrm>
                <a:off x="722376" y="972000"/>
                <a:ext cx="10753344" cy="3681222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利用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技术扩增目的基因时不需要解旋酶，该过程中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的解聚是通过高温完成的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子链延伸过程需要耐高温的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聚合酶，A正确。引物是子链合成延伸的基础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聚合酶从引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物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端开始延伸子链，也可以说子链沿着模板链的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′→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′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方向延伸，B正确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。第三轮循环后即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复制3次，共形成8个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分子，其中只有2个两条脱氧核苷酸链等长的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片段，占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C错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误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。一个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复制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次，共形成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，其中2个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含有母链和子链（含有引物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A或引物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2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只有子链（含有引物A和引物B）。理论上推测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，第四轮循环产物共有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16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（个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分子，其中含有引物A的有15个，占比为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15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，D正确。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4_AS.8_1#b96ba0978?vop=1&amp;pid=df43d219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681222"/>
              </a:xfrm>
              <a:prstGeom prst="rect">
                <a:avLst/>
              </a:prstGeom>
              <a:blipFill rotWithShape="1">
                <a:blip r:embed="rId1"/>
                <a:stretch>
                  <a:fillRect l="-4" t="-12" b="-141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BD.9_1#ef58a1a2d?htil=3&amp;pid=df43d219e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96461" y="1054295"/>
            <a:ext cx="4540799" cy="5202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4_BD.9_2#ef58a1a2d?htil=3&amp;pid=df43d219e&amp;color=0,0,0&amp;vtp=1&amp;bt=1&amp;bbb=1&amp;hb=1"/>
              <p:cNvSpPr/>
              <p:nvPr/>
            </p:nvSpPr>
            <p:spPr>
              <a:xfrm>
                <a:off x="722376" y="972000"/>
                <a:ext cx="6044184" cy="2598928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3.重组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技术是一项新的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技术，通过重组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技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术能将两个不同的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连接成为一个新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分子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。某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科研小组从猪源大肠杆菌中扩增得到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𝐿𝑇𝐵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𝑆𝑇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两个基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因片段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，利用重组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技术构建了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𝐿𝑇𝐵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𝑆𝑇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融合基因，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制备过程如图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1所示。图2是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扩增后的电泳结果，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下列说法错误的是(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C_4_BD.9_2#ef58a1a2d?htil=3&amp;pid=df43d219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6044184" cy="2598928"/>
              </a:xfrm>
              <a:prstGeom prst="rect">
                <a:avLst/>
              </a:prstGeom>
              <a:blipFill rotWithShape="1">
                <a:blip r:embed="rId2"/>
                <a:stretch>
                  <a:fillRect l="-6" t="-17" r="-4707" b="-162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4_AN.10_1#ef58a1a2d.bracket?pid=df43d219e&amp;color=0,0,0&amp;vpa=3&amp;vtp=1"/>
          <p:cNvSpPr/>
          <p:nvPr/>
        </p:nvSpPr>
        <p:spPr>
          <a:xfrm>
            <a:off x="2954401" y="3179641"/>
            <a:ext cx="357188" cy="37998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3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9_3#ef58a1a2d.choices?htil=3&amp;pid=df43d219e&amp;color=0,0,0&amp;vtp=1&amp;bbb=1&amp;hb=1"/>
              <p:cNvSpPr/>
              <p:nvPr/>
            </p:nvSpPr>
            <p:spPr>
              <a:xfrm>
                <a:off x="722376" y="3558227"/>
                <a:ext cx="6044184" cy="261200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𝐿𝑇𝐵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𝑆𝑇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基因能够融合的关键之一是引物P2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、P3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的部分区域能进行碱基互补配对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扩增时，完整的引物P2、P3应位于子链的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端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才能保证扩增顺利进行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.图1中②过程的反应体系中不用额外加入引物</a:t>
                </a:r>
                <a:endParaRPr lang="en-US" altLang="zh-CN" sz="20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𝐿𝑇𝐵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𝑆𝑇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融合基因最可能是图2中的条带3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4_BD.9_3#ef58a1a2d.choices?htil=3&amp;pid=df43d219e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558227"/>
                <a:ext cx="6044184" cy="2612009"/>
              </a:xfrm>
              <a:prstGeom prst="rect">
                <a:avLst/>
              </a:prstGeom>
              <a:blipFill rotWithShape="1">
                <a:blip r:embed="rId3"/>
                <a:stretch>
                  <a:fillRect l="-6" t="-12" b="-160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4440</Words>
  <Application>WPS 演示</Application>
  <PresentationFormat>宽屏</PresentationFormat>
  <Paragraphs>191</Paragraphs>
  <Slides>20</Slides>
  <Notes>20</Notes>
  <HiddenSlides>0</HiddenSlides>
  <MMClips>0</MMClips>
  <ScaleCrop>false</ScaleCrop>
  <HeadingPairs>
    <vt:vector size="6" baseType="variant">
      <vt:variant>
        <vt:lpstr>已用的字体</vt:lpstr>
      </vt:variant>
      <vt:variant>
        <vt:i4>20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41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Cambria Math</vt:lpstr>
      <vt:lpstr>Cambria Math</vt:lpstr>
      <vt:lpstr>Cambria Math</vt:lpstr>
      <vt:lpstr>黑体</vt:lpstr>
      <vt:lpstr>黑体</vt:lpstr>
      <vt:lpstr>宋体</vt:lpstr>
      <vt:lpstr>仿宋</vt:lpstr>
      <vt:lpstr>仿宋</vt:lpstr>
      <vt:lpstr>华文细黑</vt:lpstr>
      <vt:lpstr>Calibri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丁密</cp:lastModifiedBy>
  <cp:revision>4</cp:revision>
  <dcterms:created xsi:type="dcterms:W3CDTF">2025-10-21T12:59:00Z</dcterms:created>
  <dcterms:modified xsi:type="dcterms:W3CDTF">2025-10-22T08:46:11Z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3568294C99F54004B4206640F4EC10F7_12</vt:lpwstr>
  </property>
  <property fmtid="{D5CDD505-2E9C-101B-9397-08002B2CF9AE}" pid="3" name="KSOProductBuildVer">
    <vt:lpwstr>2052-12.1.0.23125</vt:lpwstr>
  </property>
</Properties>
</file>